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25" r:id="rId5"/>
    <p:sldId id="341" r:id="rId6"/>
    <p:sldId id="326" r:id="rId7"/>
    <p:sldId id="342" r:id="rId8"/>
    <p:sldId id="327" r:id="rId9"/>
    <p:sldId id="343" r:id="rId10"/>
    <p:sldId id="348" r:id="rId11"/>
    <p:sldId id="329" r:id="rId12"/>
    <p:sldId id="345" r:id="rId13"/>
    <p:sldId id="33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2E2304-5783-4D42-B47E-871200EF86E5}" v="1797" dt="2024-05-10T20:45:55.113"/>
    <p1510:client id="{F2F43E7B-F344-4EBF-81B3-1D69DEDD3C7D}" v="139" dt="2024-05-10T20:54:39.0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5" y="43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Qué impacto tiene la agricultura sostenible en las comunidades locales y  los agricultores? - Azada Verde">
            <a:extLst>
              <a:ext uri="{FF2B5EF4-FFF2-40B4-BE49-F238E27FC236}">
                <a16:creationId xmlns:a16="http://schemas.microsoft.com/office/drawing/2014/main" id="{A84D2554-5E50-5A05-EAE0-C6A8EAC14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glow rad="25400"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865" y="3108960"/>
            <a:ext cx="4286460" cy="640080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sterama"/>
              </a:rPr>
              <a:t>Bioterra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cs typeface="Posterama"/>
              </a:rPr>
              <a:t> 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9321" y="5774494"/>
            <a:ext cx="2793357" cy="356616"/>
          </a:xfrm>
        </p:spPr>
        <p:txBody>
          <a:bodyPr/>
          <a:lstStyle/>
          <a:p>
            <a:r>
              <a:rPr lang="en-US" sz="4000">
                <a:solidFill>
                  <a:schemeClr val="bg1"/>
                </a:solidFill>
              </a:rPr>
              <a:t>TechTitans</a:t>
            </a: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BC7260E5-613A-9020-DB20-F894E6C0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451" y="5774494"/>
            <a:ext cx="928727" cy="99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7511E882-2FE5-4B16-E66A-3ED8C553C0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" y="96697"/>
            <a:ext cx="789333" cy="8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a memoria de las plantas: ¿de qué se acuerdan y por qué es vital para su  supervivencia? - BBC News Mundo">
            <a:extLst>
              <a:ext uri="{FF2B5EF4-FFF2-40B4-BE49-F238E27FC236}">
                <a16:creationId xmlns:a16="http://schemas.microsoft.com/office/drawing/2014/main" id="{7D340939-9C5E-B394-399E-A64DA06F6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>
                <a:solidFill>
                  <a:schemeClr val="bg1">
                    <a:lumMod val="95000"/>
                  </a:schemeClr>
                </a:solidFill>
              </a:rPr>
              <a:t>Thank you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B8B6963-69FE-8A03-5E86-2BF855024B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 algn="ctr">
              <a:lnSpc>
                <a:spcPts val="2660"/>
              </a:lnSpc>
              <a:spcBef>
                <a:spcPts val="0"/>
              </a:spcBef>
              <a:buNone/>
            </a:pPr>
            <a:r>
              <a:rPr lang="en-US" sz="3600" b="1" cap="all" spc="0" err="1">
                <a:solidFill>
                  <a:schemeClr val="bg1">
                    <a:lumMod val="95000"/>
                  </a:schemeClr>
                </a:solidFill>
              </a:rPr>
              <a:t>Techtitans</a:t>
            </a:r>
            <a:endParaRPr lang="en-US" sz="3600" b="1" cap="all" spc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30A62C46-887D-EC34-83B2-B65AB7C7A3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687" r="16687"/>
          <a:stretch>
            <a:fillRect/>
          </a:stretch>
        </p:blipFill>
        <p:spPr/>
      </p:pic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378D9595-C616-E3A8-43DA-5D4D001D9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342" y="5733288"/>
            <a:ext cx="928727" cy="99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7B8916B2-DF64-8870-E0E3-7E9AF46C4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" y="96697"/>
            <a:ext cx="789333" cy="8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8713" y="395257"/>
            <a:ext cx="5760720" cy="548640"/>
          </a:xfrm>
        </p:spPr>
        <p:txBody>
          <a:bodyPr/>
          <a:lstStyle/>
          <a:p>
            <a:r>
              <a:rPr lang="es-MX" dirty="0"/>
              <a:t>Problemática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865" y="1143639"/>
            <a:ext cx="7531510" cy="4734656"/>
          </a:xfrm>
        </p:spPr>
        <p:txBody>
          <a:bodyPr vert="horz" lIns="0" tIns="0" rIns="0" bIns="0" rtlCol="0" anchor="t">
            <a:noAutofit/>
          </a:bodyPr>
          <a:lstStyle/>
          <a:p>
            <a:pPr algn="just"/>
            <a:r>
              <a:rPr lang="es-ES" sz="2400" b="1" u="sng" dirty="0"/>
              <a:t>-Suelos mal utilizados</a:t>
            </a:r>
            <a:r>
              <a:rPr lang="es-ES" sz="2400" dirty="0"/>
              <a:t>. </a:t>
            </a:r>
          </a:p>
          <a:p>
            <a:pPr algn="just"/>
            <a:r>
              <a:rPr lang="es-ES" sz="2400" b="1" u="sng" dirty="0"/>
              <a:t>-15% </a:t>
            </a:r>
            <a:r>
              <a:rPr lang="es-ES" sz="2400" dirty="0"/>
              <a:t> </a:t>
            </a:r>
            <a:r>
              <a:rPr lang="es-ES" sz="2400" b="1" u="sng" dirty="0"/>
              <a:t>sobrecargado</a:t>
            </a:r>
            <a:r>
              <a:rPr lang="es-ES" sz="2400" dirty="0"/>
              <a:t> </a:t>
            </a:r>
            <a:r>
              <a:rPr lang="es-ES" sz="2400" b="1" u="sng" dirty="0"/>
              <a:t>de cultivos.</a:t>
            </a:r>
          </a:p>
          <a:p>
            <a:pPr algn="just"/>
            <a:r>
              <a:rPr lang="es-ES" sz="2400" dirty="0"/>
              <a:t>-</a:t>
            </a:r>
            <a:r>
              <a:rPr lang="es-ES" sz="2400" b="1" u="sng" dirty="0"/>
              <a:t>13% suelos</a:t>
            </a:r>
            <a:r>
              <a:rPr lang="es-ES" sz="2400" dirty="0"/>
              <a:t> </a:t>
            </a:r>
            <a:r>
              <a:rPr lang="es-ES" sz="2400" b="1" u="sng" dirty="0"/>
              <a:t>subutilizados</a:t>
            </a:r>
            <a:r>
              <a:rPr lang="es-ES" sz="2400" dirty="0"/>
              <a:t>.</a:t>
            </a:r>
            <a:r>
              <a:rPr lang="es-ES" sz="2400"/>
              <a:t> </a:t>
            </a:r>
            <a:endParaRPr lang="es-ES" sz="2400" dirty="0"/>
          </a:p>
          <a:p>
            <a:pPr algn="just"/>
            <a:r>
              <a:rPr lang="es-ES" sz="2400" dirty="0"/>
              <a:t>-</a:t>
            </a:r>
            <a:r>
              <a:rPr lang="es-ES" sz="2400" b="1" u="sng" dirty="0"/>
              <a:t>Degradación</a:t>
            </a:r>
            <a:r>
              <a:rPr lang="es-ES" sz="2400" dirty="0"/>
              <a:t> </a:t>
            </a:r>
            <a:r>
              <a:rPr lang="es-ES" sz="2400" b="1" u="sng" dirty="0"/>
              <a:t>del suelo.</a:t>
            </a:r>
          </a:p>
          <a:p>
            <a:pPr algn="just"/>
            <a:r>
              <a:rPr lang="es-ES" sz="2400" b="1" u="sng" dirty="0"/>
              <a:t>-Erosión.</a:t>
            </a:r>
            <a:endParaRPr lang="es-ES" sz="2400" b="1" u="sng"/>
          </a:p>
          <a:p>
            <a:pPr algn="just"/>
            <a:r>
              <a:rPr lang="es-ES" sz="2400" b="1" u="sng" dirty="0"/>
              <a:t>-Contaminación.</a:t>
            </a:r>
          </a:p>
          <a:p>
            <a:pPr algn="just"/>
            <a:r>
              <a:rPr lang="es-ES" sz="2400" b="1" u="sng" dirty="0"/>
              <a:t>-Amenaza a la biodiversidad</a:t>
            </a:r>
            <a:r>
              <a:rPr lang="es-ES" sz="2400" dirty="0"/>
              <a:t> </a:t>
            </a:r>
          </a:p>
          <a:p>
            <a:pPr algn="just"/>
            <a:r>
              <a:rPr lang="es-ES" sz="2400" b="1" u="sng" dirty="0"/>
              <a:t>-Agravamiento del cambio climático.</a:t>
            </a: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2E0C75D7-DB7A-74A3-B6A9-4E25FB45C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342" y="5733288"/>
            <a:ext cx="928727" cy="99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3A31DB97-9E96-431A-7A4E-EE48CDC82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" y="96697"/>
            <a:ext cx="789333" cy="847200"/>
          </a:xfrm>
          <a:prstGeom prst="rect">
            <a:avLst/>
          </a:prstGeom>
        </p:spPr>
      </p:pic>
      <p:pic>
        <p:nvPicPr>
          <p:cNvPr id="2050" name="Picture 2" descr="Así se integra la frontera agrícola con el desarrollo sostenible del  territorio colombiano">
            <a:extLst>
              <a:ext uri="{FF2B5EF4-FFF2-40B4-BE49-F238E27FC236}">
                <a16:creationId xmlns:a16="http://schemas.microsoft.com/office/drawing/2014/main" id="{BF15F2BD-3744-A1BA-0B72-442B0E7A0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" y="2527627"/>
            <a:ext cx="3425217" cy="180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627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943897"/>
            <a:ext cx="5551585" cy="548640"/>
          </a:xfrm>
        </p:spPr>
        <p:txBody>
          <a:bodyPr/>
          <a:lstStyle/>
          <a:p>
            <a:pPr algn="ctr"/>
            <a:r>
              <a:rPr lang="es-MX"/>
              <a:t>Localización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5767AB36-204B-88A0-A1A2-C42693E89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69" y="2549111"/>
            <a:ext cx="6738318" cy="3364992"/>
          </a:xfrm>
        </p:spPr>
        <p:txBody>
          <a:bodyPr/>
          <a:lstStyle/>
          <a:p>
            <a:pPr algn="just"/>
            <a:r>
              <a:rPr lang="es-ES" sz="3200" b="1" u="sng" dirty="0"/>
              <a:t>-Antioquia</a:t>
            </a:r>
            <a:r>
              <a:rPr lang="es-ES" sz="3200" u="sng" dirty="0"/>
              <a:t>, </a:t>
            </a:r>
            <a:r>
              <a:rPr lang="es-ES" sz="3200" b="1" u="sng" dirty="0"/>
              <a:t>Valle del Cauca</a:t>
            </a:r>
            <a:r>
              <a:rPr lang="es-ES" sz="3200" u="sng" dirty="0"/>
              <a:t>, </a:t>
            </a:r>
            <a:r>
              <a:rPr lang="es-ES" sz="3200" b="1" u="sng" dirty="0"/>
              <a:t>Tolima</a:t>
            </a:r>
            <a:r>
              <a:rPr lang="es-ES" sz="3200" u="sng" dirty="0"/>
              <a:t>, </a:t>
            </a:r>
            <a:r>
              <a:rPr lang="es-ES" sz="3200" b="1" u="sng" dirty="0"/>
              <a:t>Cundinamarca</a:t>
            </a:r>
            <a:r>
              <a:rPr lang="es-ES" sz="3200" u="sng" dirty="0"/>
              <a:t>, </a:t>
            </a:r>
            <a:r>
              <a:rPr lang="es-ES" sz="3200" b="1" u="sng" dirty="0"/>
              <a:t>Meta</a:t>
            </a:r>
            <a:r>
              <a:rPr lang="es-ES" sz="3200" u="sng" dirty="0"/>
              <a:t> y </a:t>
            </a:r>
            <a:r>
              <a:rPr lang="es-ES" sz="3200" b="1" u="sng" dirty="0"/>
              <a:t>Nariño</a:t>
            </a:r>
            <a:r>
              <a:rPr lang="es-ES" sz="3200" u="sng" dirty="0"/>
              <a:t> </a:t>
            </a:r>
            <a:r>
              <a:rPr lang="es-ES" sz="3200" dirty="0"/>
              <a:t>42,9% del área agrícola EN COLOMBIA</a:t>
            </a:r>
            <a:r>
              <a:rPr lang="es-ES" sz="2400" dirty="0"/>
              <a:t>.</a:t>
            </a:r>
            <a:endParaRPr lang="es-MX" sz="2400" dirty="0"/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C17F98AF-C3E5-5A35-AE44-C96290060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510" y="5844041"/>
            <a:ext cx="928727" cy="99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711CBDA-E37F-8699-78FF-255B4EDC1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" y="96697"/>
            <a:ext cx="789333" cy="847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4BC14AC-A000-976F-6E83-C594221DE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826" y="2043070"/>
            <a:ext cx="3276884" cy="416088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4EFFBB1-5A40-F7C6-6985-AB0218C19525}"/>
              </a:ext>
            </a:extLst>
          </p:cNvPr>
          <p:cNvSpPr txBox="1"/>
          <p:nvPr/>
        </p:nvSpPr>
        <p:spPr>
          <a:xfrm>
            <a:off x="6804630" y="1212073"/>
            <a:ext cx="4867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cap="none"/>
              <a:t>Distribución (%) del área (ha.) agrícola cosechada, según departamento </a:t>
            </a:r>
            <a:endParaRPr lang="es-MX" sz="2400" cap="none"/>
          </a:p>
        </p:txBody>
      </p:sp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68E9FB5-4F53-3DE5-F40C-B3E49CF0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Nuestra solución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742D3CB-5ED5-187E-8491-F7B40D0A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699390"/>
            <a:ext cx="9434017" cy="3387600"/>
          </a:xfrm>
        </p:spPr>
        <p:txBody>
          <a:bodyPr/>
          <a:lstStyle/>
          <a:p>
            <a:pPr marL="0" indent="0" algn="just">
              <a:buNone/>
            </a:pPr>
            <a:r>
              <a:rPr lang="es-MX" sz="3200" dirty="0"/>
              <a:t>-Sistema </a:t>
            </a:r>
            <a:r>
              <a:rPr lang="es-MX" sz="3200" b="1" u="sng" dirty="0"/>
              <a:t>inteligente</a:t>
            </a:r>
            <a:r>
              <a:rPr lang="es-MX" sz="3200" dirty="0"/>
              <a:t> con sensores.</a:t>
            </a:r>
          </a:p>
          <a:p>
            <a:pPr marL="0" indent="0" algn="just">
              <a:buNone/>
            </a:pPr>
            <a:r>
              <a:rPr lang="es-MX" sz="3200" dirty="0"/>
              <a:t>-Toma de decisiones.</a:t>
            </a:r>
          </a:p>
          <a:p>
            <a:pPr marL="0" indent="0" algn="just">
              <a:buNone/>
            </a:pPr>
            <a:r>
              <a:rPr lang="es-MX" sz="3200" dirty="0"/>
              <a:t>-</a:t>
            </a:r>
            <a:r>
              <a:rPr lang="es-MX" sz="3200" b="1" u="sng" dirty="0"/>
              <a:t>Recuperación, prevención y/u optimización </a:t>
            </a:r>
            <a:r>
              <a:rPr lang="es-MX" sz="3200" dirty="0"/>
              <a:t>del suelo. </a:t>
            </a:r>
          </a:p>
          <a:p>
            <a:pPr algn="just">
              <a:buFontTx/>
              <a:buChar char="-"/>
            </a:pPr>
            <a:r>
              <a:rPr lang="es-MX" sz="3200" dirty="0"/>
              <a:t>Cuenta con una </a:t>
            </a:r>
            <a:r>
              <a:rPr lang="es-MX" sz="3200" b="1" u="sng" dirty="0"/>
              <a:t>interfaz amigable </a:t>
            </a:r>
            <a:r>
              <a:rPr lang="es-MX" sz="3200" dirty="0"/>
              <a:t>con el usuario.</a:t>
            </a:r>
          </a:p>
          <a:p>
            <a:pPr algn="just">
              <a:buFontTx/>
              <a:buChar char="-"/>
            </a:pPr>
            <a:r>
              <a:rPr lang="es-MX" sz="3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Muestra de información y </a:t>
            </a:r>
            <a:r>
              <a:rPr lang="es-MX" sz="3200" b="1" u="sng" dirty="0">
                <a:ea typeface="Calibri" panose="020F0502020204030204" pitchFamily="34" charset="0"/>
                <a:cs typeface="Times New Roman" panose="02020603050405020304" pitchFamily="18" charset="0"/>
              </a:rPr>
              <a:t>recomendación</a:t>
            </a:r>
            <a:r>
              <a:rPr lang="es-MX" sz="3200" dirty="0">
                <a:ea typeface="Calibri" panose="020F0502020204030204" pitchFamily="34" charset="0"/>
                <a:cs typeface="Times New Roman" panose="02020603050405020304" pitchFamily="18" charset="0"/>
              </a:rPr>
              <a:t> dependiendo del </a:t>
            </a:r>
            <a:r>
              <a:rPr lang="es-MX" sz="3200" dirty="0"/>
              <a:t> </a:t>
            </a:r>
            <a:r>
              <a:rPr lang="es-MX" sz="3200" b="1" u="sng" dirty="0"/>
              <a:t>suelo y cultivo.</a:t>
            </a:r>
          </a:p>
          <a:p>
            <a:pPr algn="just">
              <a:buFontTx/>
              <a:buChar char="-"/>
            </a:pPr>
            <a:endParaRPr lang="es-MX" sz="3200" b="1" u="sng" dirty="0"/>
          </a:p>
          <a:p>
            <a:pPr marL="0" indent="0" algn="just">
              <a:buNone/>
            </a:pPr>
            <a:endParaRPr lang="es-MX" sz="3200" b="1" u="sng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BB6B8C-6DE1-7212-FC0B-E64CA6BC36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00395F19-B615-C86C-DE06-2042349CC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342" y="5733288"/>
            <a:ext cx="928727" cy="99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7F120C72-89E2-A548-5893-E10E4E8C8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" y="96697"/>
            <a:ext cx="789333" cy="847200"/>
          </a:xfrm>
          <a:prstGeom prst="rect">
            <a:avLst/>
          </a:prstGeom>
        </p:spPr>
      </p:pic>
      <p:pic>
        <p:nvPicPr>
          <p:cNvPr id="1026" name="Picture 2" descr="Concepto de idea de creatividad solución para resolver problemas, respuesta  a preguntas difíciles o ayuda para la innovación | Vector Premium">
            <a:extLst>
              <a:ext uri="{FF2B5EF4-FFF2-40B4-BE49-F238E27FC236}">
                <a16:creationId xmlns:a16="http://schemas.microsoft.com/office/drawing/2014/main" id="{2DBF0D24-9878-BCB1-7BEA-10BAE52EE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032" y="4681949"/>
            <a:ext cx="2734310" cy="204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44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4122801" cy="548640"/>
          </a:xfrm>
        </p:spPr>
        <p:txBody>
          <a:bodyPr/>
          <a:lstStyle/>
          <a:p>
            <a:r>
              <a:rPr lang="es-MX"/>
              <a:t>Usabilidad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710987"/>
            <a:ext cx="5611251" cy="2308077"/>
          </a:xfrm>
        </p:spPr>
        <p:txBody>
          <a:bodyPr vert="horz" lIns="0" tIns="0" rIns="0" bIns="0" rtlCol="0" anchor="t">
            <a:noAutofit/>
          </a:bodyPr>
          <a:lstStyle/>
          <a:p>
            <a:pPr algn="just"/>
            <a:r>
              <a:rPr lang="es-MX" sz="2400"/>
              <a:t>Nuestro producto puede utilizarse las </a:t>
            </a:r>
            <a:r>
              <a:rPr lang="es-MX" sz="2400" b="1" u="sng"/>
              <a:t>24 horas del día</a:t>
            </a:r>
            <a:r>
              <a:rPr lang="es-MX" sz="2400"/>
              <a:t>, favorable dentro del sector agrícola debido a nuestra </a:t>
            </a:r>
            <a:r>
              <a:rPr lang="es-MX" sz="2400" b="1" u="sng"/>
              <a:t>interfaz amigable</a:t>
            </a:r>
            <a:r>
              <a:rPr lang="es-MX" sz="2400"/>
              <a:t> para todo tipo de usuarios enfocado en agricultores.</a:t>
            </a: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237ECBF-E60E-6700-01AA-2DC5ADF55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342" y="5733288"/>
            <a:ext cx="928727" cy="99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314AF581-635B-9A04-ACD3-BDA4B9DF5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" y="96697"/>
            <a:ext cx="789333" cy="847200"/>
          </a:xfrm>
          <a:prstGeom prst="rect">
            <a:avLst/>
          </a:prstGeom>
        </p:spPr>
      </p:pic>
      <p:pic>
        <p:nvPicPr>
          <p:cNvPr id="9" name="Picture 2" descr="Trabajando como agricultor | Los y las jóvenes que trabajan … | Flickr">
            <a:extLst>
              <a:ext uri="{FF2B5EF4-FFF2-40B4-BE49-F238E27FC236}">
                <a16:creationId xmlns:a16="http://schemas.microsoft.com/office/drawing/2014/main" id="{47491F47-2E2E-03A6-7EFC-A51C03DAB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" y="1944633"/>
            <a:ext cx="4609396" cy="30744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13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68E9FB5-4F53-3DE5-F40C-B3E49CF0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Aplicación 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742D3CB-5ED5-187E-8491-F7B40D0A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1323500"/>
            <a:ext cx="11047476" cy="3444621"/>
          </a:xfrm>
        </p:spPr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MX" sz="32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Nuestro </a:t>
            </a:r>
            <a:r>
              <a:rPr lang="es-MX" sz="3200">
                <a:ea typeface="Calibri" panose="020F0502020204030204" pitchFamily="34" charset="0"/>
                <a:cs typeface="Arial" panose="020B0604020202020204" pitchFamily="34" charset="0"/>
              </a:rPr>
              <a:t>producto</a:t>
            </a:r>
            <a:r>
              <a:rPr lang="es-MX" sz="32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se adapta a las necesidades del cliente</a:t>
            </a:r>
            <a:r>
              <a:rPr lang="es-MX" sz="3200">
                <a:ea typeface="Calibri" panose="020F0502020204030204" pitchFamily="34" charset="0"/>
                <a:cs typeface="Arial" panose="020B0604020202020204" pitchFamily="34" charset="0"/>
              </a:rPr>
              <a:t> con </a:t>
            </a:r>
            <a:r>
              <a:rPr lang="es-MX" sz="3200" b="1" u="sng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canisters</a:t>
            </a:r>
            <a:r>
              <a:rPr lang="es-MX" sz="32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s-MX" sz="3200">
                <a:ea typeface="Calibri" panose="020F0502020204030204" pitchFamily="34" charset="0"/>
                <a:cs typeface="Arial" panose="020B0604020202020204" pitchFamily="34" charset="0"/>
              </a:rPr>
              <a:t>los cuales se ven </a:t>
            </a:r>
            <a:r>
              <a:rPr lang="es-MX" sz="32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reflejados en una</a:t>
            </a:r>
            <a:r>
              <a:rPr lang="es-MX" sz="320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MX" sz="32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página web la cual</a:t>
            </a:r>
            <a:r>
              <a:rPr lang="es-MX" sz="3200">
                <a:ea typeface="Calibri" panose="020F0502020204030204" pitchFamily="34" charset="0"/>
                <a:cs typeface="Arial" panose="020B0604020202020204" pitchFamily="34" charset="0"/>
              </a:rPr>
              <a:t> funciona gracias a la tecnología de </a:t>
            </a:r>
            <a:r>
              <a:rPr lang="es-MX" sz="3200" b="1" u="sng">
                <a:ea typeface="Calibri" panose="020F0502020204030204" pitchFamily="34" charset="0"/>
                <a:cs typeface="Arial" panose="020B0604020202020204" pitchFamily="34" charset="0"/>
              </a:rPr>
              <a:t>ICP</a:t>
            </a:r>
            <a:r>
              <a:rPr lang="es-MX" sz="3200"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32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MX" sz="3200">
                <a:ea typeface="Calibri" panose="020F0502020204030204" pitchFamily="34" charset="0"/>
                <a:cs typeface="Arial" panose="020B0604020202020204" pitchFamily="34" charset="0"/>
              </a:rPr>
              <a:t>Uso en</a:t>
            </a:r>
            <a:r>
              <a:rPr lang="es-MX" sz="32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cualquier tipo de clima, el circuito se debe </a:t>
            </a:r>
            <a:r>
              <a:rPr lang="es-MX" sz="3200">
                <a:ea typeface="Calibri" panose="020F0502020204030204" pitchFamily="34" charset="0"/>
                <a:cs typeface="Arial" panose="020B0604020202020204" pitchFamily="34" charset="0"/>
              </a:rPr>
              <a:t>instalar en</a:t>
            </a:r>
            <a:r>
              <a:rPr lang="es-MX" sz="32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un espacio aislado para evitar cualquier </a:t>
            </a:r>
            <a:r>
              <a:rPr lang="es-MX" sz="3200">
                <a:ea typeface="Calibri" panose="020F0502020204030204" pitchFamily="34" charset="0"/>
                <a:cs typeface="Arial" panose="020B0604020202020204" pitchFamily="34" charset="0"/>
              </a:rPr>
              <a:t>incidente.</a:t>
            </a:r>
            <a:endParaRPr lang="es-MX" sz="3200"/>
          </a:p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BB6B8C-6DE1-7212-FC0B-E64CA6BC36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B9A93A00-6661-5E49-7BA1-AEDC88898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342" y="5733288"/>
            <a:ext cx="928727" cy="99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B580BC18-C6FE-B0F8-8857-B4BE4101E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" y="96697"/>
            <a:ext cx="789333" cy="847200"/>
          </a:xfrm>
          <a:prstGeom prst="rect">
            <a:avLst/>
          </a:prstGeom>
        </p:spPr>
      </p:pic>
      <p:pic>
        <p:nvPicPr>
          <p:cNvPr id="5" name="Marcador de posición de imagen 9">
            <a:extLst>
              <a:ext uri="{FF2B5EF4-FFF2-40B4-BE49-F238E27FC236}">
                <a16:creationId xmlns:a16="http://schemas.microsoft.com/office/drawing/2014/main" id="{A750FE0D-BF17-A22F-1829-117BE4535F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69071" y="4076185"/>
            <a:ext cx="2653857" cy="265385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257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C17F98AF-C3E5-5A35-AE44-C96290060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510" y="5844041"/>
            <a:ext cx="928727" cy="99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711CBDA-E37F-8699-78FF-255B4EDC1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" y="96697"/>
            <a:ext cx="789333" cy="8472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28782F26-BB56-89CC-B936-290CF63B7179}"/>
              </a:ext>
            </a:extLst>
          </p:cNvPr>
          <p:cNvSpPr txBox="1">
            <a:spLocks/>
          </p:cNvSpPr>
          <p:nvPr/>
        </p:nvSpPr>
        <p:spPr>
          <a:xfrm>
            <a:off x="897367" y="441512"/>
            <a:ext cx="7913595" cy="9928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r>
              <a:rPr lang="es-MX"/>
              <a:t>MODELO DE NEGOCIOS</a:t>
            </a:r>
          </a:p>
        </p:txBody>
      </p:sp>
      <p:pic>
        <p:nvPicPr>
          <p:cNvPr id="16" name="Picture 2" descr="Prefeituras de SC têm até o dia 7 de fevereiro para fazer habilitação ...">
            <a:extLst>
              <a:ext uri="{FF2B5EF4-FFF2-40B4-BE49-F238E27FC236}">
                <a16:creationId xmlns:a16="http://schemas.microsoft.com/office/drawing/2014/main" id="{0E392F44-778B-E6EB-444A-829E93264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48" y="1134865"/>
            <a:ext cx="2968041" cy="233528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¿Cómo funciona el programa municipal de compostaje domiciliario en ...">
            <a:extLst>
              <a:ext uri="{FF2B5EF4-FFF2-40B4-BE49-F238E27FC236}">
                <a16:creationId xmlns:a16="http://schemas.microsoft.com/office/drawing/2014/main" id="{91EFC8EB-E53A-CAD9-824B-A320B3529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244" y="4237124"/>
            <a:ext cx="3561591" cy="238116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تقنيات زراعية - Videos">
            <a:extLst>
              <a:ext uri="{FF2B5EF4-FFF2-40B4-BE49-F238E27FC236}">
                <a16:creationId xmlns:a16="http://schemas.microsoft.com/office/drawing/2014/main" id="{AB24DF95-7566-E942-7992-50ACE69C4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958" y="2166470"/>
            <a:ext cx="2535494" cy="252993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Nuevos anuncios de televisión">
            <a:extLst>
              <a:ext uri="{FF2B5EF4-FFF2-40B4-BE49-F238E27FC236}">
                <a16:creationId xmlns:a16="http://schemas.microsoft.com/office/drawing/2014/main" id="{5EBA8F00-C03F-4C0C-FFF6-B70DEF66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552" y="1247589"/>
            <a:ext cx="3110562" cy="20989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n 8" descr="A plant in a pot with wires&#10;&#10;Description automatically generated">
            <a:extLst>
              <a:ext uri="{FF2B5EF4-FFF2-40B4-BE49-F238E27FC236}">
                <a16:creationId xmlns:a16="http://schemas.microsoft.com/office/drawing/2014/main" id="{EAA4D93A-81EE-2443-308D-AC2602171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3894" y="3770176"/>
            <a:ext cx="1699733" cy="2644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110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Costos de INFRESTRUCTURA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en-US"/>
              <a:t>TECHTITANS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11" name="Marcador de contenido 10">
            <a:extLst>
              <a:ext uri="{FF2B5EF4-FFF2-40B4-BE49-F238E27FC236}">
                <a16:creationId xmlns:a16="http://schemas.microsoft.com/office/drawing/2014/main" id="{5EA1F1EE-4A5F-27DC-68BA-57395BBE4A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9950982"/>
              </p:ext>
            </p:extLst>
          </p:nvPr>
        </p:nvGraphicFramePr>
        <p:xfrm>
          <a:off x="1295400" y="1855788"/>
          <a:ext cx="982027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0137">
                  <a:extLst>
                    <a:ext uri="{9D8B030D-6E8A-4147-A177-3AD203B41FA5}">
                      <a16:colId xmlns:a16="http://schemas.microsoft.com/office/drawing/2014/main" val="1712892462"/>
                    </a:ext>
                  </a:extLst>
                </a:gridCol>
                <a:gridCol w="4910137">
                  <a:extLst>
                    <a:ext uri="{9D8B030D-6E8A-4147-A177-3AD203B41FA5}">
                      <a16:colId xmlns:a16="http://schemas.microsoft.com/office/drawing/2014/main" val="1075206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Sensor </a:t>
                      </a:r>
                      <a:r>
                        <a:rPr lang="en-US" err="1">
                          <a:solidFill>
                            <a:schemeClr val="tx1"/>
                          </a:solidFill>
                        </a:rPr>
                        <a:t>npk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$880 MX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109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Arduino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$590 MX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255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noProof="0"/>
                        <a:t>Sensor DHT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$130 MX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56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noProof="0"/>
                        <a:t>Cableado (Alimentación)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$899 MX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830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noProof="0"/>
                        <a:t>Jumpers (Machos y Hembras)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$30 MX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1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noProof="0"/>
                        <a:t>RS 485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$80 MX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329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noProof="0" err="1"/>
                        <a:t>Protoboard</a:t>
                      </a:r>
                      <a:endParaRPr lang="es-MX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$20 MX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193034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1EC3A906-7AD3-A531-C3F8-879CE6A25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226213"/>
              </p:ext>
            </p:extLst>
          </p:nvPr>
        </p:nvGraphicFramePr>
        <p:xfrm>
          <a:off x="1295399" y="5172073"/>
          <a:ext cx="308491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4914">
                  <a:extLst>
                    <a:ext uri="{9D8B030D-6E8A-4147-A177-3AD203B41FA5}">
                      <a16:colId xmlns:a16="http://schemas.microsoft.com/office/drawing/2014/main" val="1915202181"/>
                    </a:ext>
                  </a:extLst>
                </a:gridCol>
              </a:tblGrid>
              <a:tr h="395181">
                <a:tc>
                  <a:txBody>
                    <a:bodyPr/>
                    <a:lstStyle/>
                    <a:p>
                      <a:pPr algn="ctr"/>
                      <a:r>
                        <a:rPr lang="es-MX" sz="2000" noProof="0" dirty="0">
                          <a:solidFill>
                            <a:schemeClr val="tx1"/>
                          </a:solidFill>
                        </a:rPr>
                        <a:t>Costo de prototipo: $2,629 MX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385654"/>
                  </a:ext>
                </a:extLst>
              </a:tr>
            </a:tbl>
          </a:graphicData>
        </a:graphic>
      </p:graphicFrame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27423631-BA88-85C8-2E1D-09643B084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342" y="5733288"/>
            <a:ext cx="928727" cy="99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69DAA77A-95C7-7E7A-07D3-99B20B73C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" y="96697"/>
            <a:ext cx="789333" cy="847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6519466-CFE5-6E43-422B-BD01D37F9BDE}"/>
              </a:ext>
            </a:extLst>
          </p:cNvPr>
          <p:cNvSpPr txBox="1">
            <a:spLocks/>
          </p:cNvSpPr>
          <p:nvPr/>
        </p:nvSpPr>
        <p:spPr>
          <a:xfrm>
            <a:off x="983062" y="175492"/>
            <a:ext cx="3836588" cy="3448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r>
              <a:rPr lang="es-MX" sz="1800"/>
              <a:t>Evaluación</a:t>
            </a:r>
            <a:r>
              <a:rPr lang="en-US" sz="1800"/>
              <a:t> </a:t>
            </a:r>
            <a:r>
              <a:rPr lang="es-MX" sz="1800"/>
              <a:t>económica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3D95E649-75B7-0526-0B1E-D18678AE2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815801"/>
              </p:ext>
            </p:extLst>
          </p:nvPr>
        </p:nvGraphicFramePr>
        <p:xfrm>
          <a:off x="4380313" y="5162544"/>
          <a:ext cx="3397251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7251">
                  <a:extLst>
                    <a:ext uri="{9D8B030D-6E8A-4147-A177-3AD203B41FA5}">
                      <a16:colId xmlns:a16="http://schemas.microsoft.com/office/drawing/2014/main" val="1915202181"/>
                    </a:ext>
                  </a:extLst>
                </a:gridCol>
              </a:tblGrid>
              <a:tr h="395181">
                <a:tc>
                  <a:txBody>
                    <a:bodyPr/>
                    <a:lstStyle/>
                    <a:p>
                      <a:pPr algn="ctr"/>
                      <a:r>
                        <a:rPr lang="es-MX" sz="2000" noProof="0" dirty="0">
                          <a:solidFill>
                            <a:schemeClr val="tx1"/>
                          </a:solidFill>
                        </a:rPr>
                        <a:t>Costo de prototipo: $608,000 COP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385654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8A8F65C6-B7C1-A401-409F-C3D4CB076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949207"/>
              </p:ext>
            </p:extLst>
          </p:nvPr>
        </p:nvGraphicFramePr>
        <p:xfrm>
          <a:off x="7718423" y="5162544"/>
          <a:ext cx="3397251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7251">
                  <a:extLst>
                    <a:ext uri="{9D8B030D-6E8A-4147-A177-3AD203B41FA5}">
                      <a16:colId xmlns:a16="http://schemas.microsoft.com/office/drawing/2014/main" val="1915202181"/>
                    </a:ext>
                  </a:extLst>
                </a:gridCol>
              </a:tblGrid>
              <a:tr h="395181">
                <a:tc>
                  <a:txBody>
                    <a:bodyPr/>
                    <a:lstStyle/>
                    <a:p>
                      <a:pPr algn="ctr"/>
                      <a:r>
                        <a:rPr lang="es-MX" sz="2000" noProof="0" dirty="0">
                          <a:solidFill>
                            <a:schemeClr val="tx1"/>
                          </a:solidFill>
                        </a:rPr>
                        <a:t>Costo de prototipo: $156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385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875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79F63AC-8E96-E004-1EB7-31D94CD32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489" y="253941"/>
            <a:ext cx="3500202" cy="530352"/>
          </a:xfrm>
        </p:spPr>
        <p:txBody>
          <a:bodyPr/>
          <a:lstStyle/>
          <a:p>
            <a:r>
              <a:rPr lang="es-MX" sz="5400"/>
              <a:t>objetivo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7770D2-6A29-760C-1BAF-42FB21F5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1083177"/>
            <a:ext cx="4495744" cy="4130607"/>
          </a:xfrm>
        </p:spPr>
        <p:txBody>
          <a:bodyPr/>
          <a:lstStyle/>
          <a:p>
            <a:pPr algn="ctr"/>
            <a:r>
              <a:rPr lang="es-MX" sz="3600"/>
              <a:t>Principal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01ADCF9-02B0-1D9B-03ED-DFCFF2831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82596" y="1780240"/>
            <a:ext cx="4190972" cy="3433544"/>
          </a:xfrm>
        </p:spPr>
        <p:txBody>
          <a:bodyPr/>
          <a:lstStyle/>
          <a:p>
            <a:r>
              <a:rPr lang="es-MX" sz="2800" dirty="0"/>
              <a:t>Vincular los resultados con una </a:t>
            </a:r>
            <a:r>
              <a:rPr lang="es-MX" sz="2800" b="1" u="sng" dirty="0"/>
              <a:t>inteligencia artificial </a:t>
            </a:r>
            <a:r>
              <a:rPr lang="es-MX" sz="2800" dirty="0"/>
              <a:t>y en base a eso una recomendación para: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u="sng" dirty="0"/>
              <a:t>Optimización.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u="sng" dirty="0"/>
              <a:t>Recuperación.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u="sng" dirty="0"/>
              <a:t>Prevención.</a:t>
            </a:r>
          </a:p>
          <a:p>
            <a:endParaRPr lang="es-MX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3B198F3-6CAD-C44A-1A6F-23B33B514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8434" y="1083177"/>
            <a:ext cx="4495744" cy="3415139"/>
          </a:xfrm>
        </p:spPr>
        <p:txBody>
          <a:bodyPr/>
          <a:lstStyle/>
          <a:p>
            <a:pPr algn="ctr"/>
            <a:r>
              <a:rPr lang="es-MX" sz="2600"/>
              <a:t>meta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471D2B2-55C8-904C-9429-FCBA710BC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96684" y="1951691"/>
            <a:ext cx="3939243" cy="2247742"/>
          </a:xfrm>
        </p:spPr>
        <p:txBody>
          <a:bodyPr/>
          <a:lstStyle/>
          <a:p>
            <a:pPr algn="just"/>
            <a:r>
              <a:rPr lang="es-MX" sz="2400" dirty="0"/>
              <a:t>Una aplicación para la </a:t>
            </a:r>
            <a:r>
              <a:rPr lang="es-MX" sz="2400" b="1" u="sng" dirty="0"/>
              <a:t>automatización </a:t>
            </a:r>
            <a:r>
              <a:rPr lang="es-MX" sz="2400" dirty="0"/>
              <a:t>de todo el proceso, desde las </a:t>
            </a:r>
            <a:r>
              <a:rPr lang="es-MX" sz="2400" b="1" u="sng" dirty="0"/>
              <a:t>mediciones, validación profesional </a:t>
            </a:r>
            <a:r>
              <a:rPr lang="es-MX" sz="2400" dirty="0"/>
              <a:t>para el enfoque del suelo.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A981B324-ACD6-54E2-BCB0-35228509B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9</a:t>
            </a:fld>
            <a:endParaRPr lang="en-US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7B5CBDF5-CB34-51E3-F1A2-E90BC3E682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en-US"/>
              <a:t>TECHTITANS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5163E76-B69F-5CE2-3EC7-CDA7F753E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379" y="4137843"/>
            <a:ext cx="3939242" cy="245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926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Discovery_Win32_EF_v4" id="{D94798B6-E450-4518-8015-6EE17CD1412B}" vid="{16A04E6B-C80A-471C-86D6-D49E9EAD76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746342-5E84-430E-9251-61001F208E7A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B2FABB-45EC-440E-B647-8CA57BA45AC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{31621B87-D712-4E25-9FC2-C99CC9107715}tf67061901_win32</Template>
  <TotalTime>0</TotalTime>
  <Words>335</Words>
  <Application>Microsoft Office PowerPoint</Application>
  <PresentationFormat>Panorámica</PresentationFormat>
  <Paragraphs>67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Daytona Condensed Light</vt:lpstr>
      <vt:lpstr>Posterama</vt:lpstr>
      <vt:lpstr>Tema de Office</vt:lpstr>
      <vt:lpstr>Bioterra </vt:lpstr>
      <vt:lpstr>Problemática</vt:lpstr>
      <vt:lpstr>Localización</vt:lpstr>
      <vt:lpstr>Nuestra solución</vt:lpstr>
      <vt:lpstr>Usabilidad</vt:lpstr>
      <vt:lpstr>Aplicación </vt:lpstr>
      <vt:lpstr>Presentación de PowerPoint</vt:lpstr>
      <vt:lpstr>Costos de INFRESTRUCTURA</vt:lpstr>
      <vt:lpstr>objetivo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Earth</dc:title>
  <dc:creator>Josue Quevedo</dc:creator>
  <cp:lastModifiedBy>karen torres</cp:lastModifiedBy>
  <cp:revision>2</cp:revision>
  <dcterms:created xsi:type="dcterms:W3CDTF">2024-03-27T23:47:14Z</dcterms:created>
  <dcterms:modified xsi:type="dcterms:W3CDTF">2024-05-10T21:59:35Z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